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Proxima Nova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3B6941D-8664-48A7-8171-3D605721D0AF}">
  <a:tblStyle styleId="{93B6941D-8664-48A7-8171-3D605721D0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ProximaNova-bold.fntdata"/><Relationship Id="rId41" Type="http://schemas.openxmlformats.org/officeDocument/2006/relationships/font" Target="fonts/ProximaNova-regular.fntdata"/><Relationship Id="rId22" Type="http://schemas.openxmlformats.org/officeDocument/2006/relationships/slide" Target="slides/slide16.xml"/><Relationship Id="rId44" Type="http://schemas.openxmlformats.org/officeDocument/2006/relationships/font" Target="fonts/ProximaNova-boldItalic.fntdata"/><Relationship Id="rId21" Type="http://schemas.openxmlformats.org/officeDocument/2006/relationships/slide" Target="slides/slide15.xml"/><Relationship Id="rId43" Type="http://schemas.openxmlformats.org/officeDocument/2006/relationships/font" Target="fonts/ProximaNova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dcc71f5c2f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dcc71f5c2f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235779e7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235779e7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cdfa9db1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cdfa9db1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dcdfa9db1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dcdfa9db1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dcdfa9db1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dcdfa9db1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cdfa9db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dcdfa9db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dcdfa9db1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dcdfa9db1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235779e7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f235779e7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26117580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26117580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2611758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2611758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dcc71f5c2f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dcc71f5c2f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f26117580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f26117580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dce3e0281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dce3e0281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dce3e0281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dce3e0281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dce3e0281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dce3e0281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dce3e02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dce3e02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c1d37e7ad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0c1d37e7ad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0c1d37e7ad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0c1d37e7ad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c1d37e7a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0c1d37e7a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0c1d37e7ad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0c1d37e7ad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235779e7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f235779e7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235779e76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f235779e7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0c1d37e7ad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0c1d37e7ad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cc71f5c2f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dcc71f5c2f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dd1324fbb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dd1324fbb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dcc71f5c2f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dcc71f5c2f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cc71f5c2f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dcc71f5c2f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235779e76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235779e76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dcc71f5c2f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dcc71f5c2f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cc71f5c2f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dcc71f5c2f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c2a3ee61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c2a3ee61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c2a3ee61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c2a3ee61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c1d37e7ad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0c1d37e7ad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6.png"/><Relationship Id="rId5" Type="http://schemas.openxmlformats.org/officeDocument/2006/relationships/image" Target="../media/image36.jpg"/><Relationship Id="rId6" Type="http://schemas.openxmlformats.org/officeDocument/2006/relationships/image" Target="../media/image1.jpg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3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Relationship Id="rId4" Type="http://schemas.openxmlformats.org/officeDocument/2006/relationships/image" Target="../media/image31.jpg"/><Relationship Id="rId5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Relationship Id="rId4" Type="http://schemas.openxmlformats.org/officeDocument/2006/relationships/image" Target="../media/image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Relationship Id="rId4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729450" y="1322450"/>
            <a:ext cx="7688100" cy="9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Self-Playing Guitar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729625" y="2366425"/>
            <a:ext cx="7688100" cy="23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 Group 22 / ECE Group 30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388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 Overview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0185"/>
            <a:ext cx="3449551" cy="329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750" y="1083988"/>
            <a:ext cx="3504096" cy="34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/>
          <p:nvPr/>
        </p:nvSpPr>
        <p:spPr>
          <a:xfrm>
            <a:off x="3874604" y="2571750"/>
            <a:ext cx="747000" cy="447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1331475" y="4554700"/>
            <a:ext cx="105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Initial draft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5870075" y="4554700"/>
            <a:ext cx="105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Final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draft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825" y="4356643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Power Supply</a:t>
            </a:r>
            <a:endParaRPr/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12V Output Voltage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8A Output Current over the span of 1Hr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Rechargeable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Worst-Case Current Load of 8.6A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Estimated 2.5A</a:t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488" y="2571750"/>
            <a:ext cx="2922875" cy="22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475" y="2766475"/>
            <a:ext cx="2007150" cy="19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475" y="498650"/>
            <a:ext cx="1980089" cy="19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Regulators</a:t>
            </a:r>
            <a:endParaRPr/>
          </a:p>
        </p:txBody>
      </p:sp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 LM2576 Switching Regulators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LM2576ADJ features adjustable output voltage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Both Through-Hole and SMT packages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Distribution of heat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Allows for convenient utilization of TI resources</a:t>
            </a: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513" y="657075"/>
            <a:ext cx="19145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Regulator Schematic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60549"/>
            <a:ext cx="6046600" cy="23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Regulator Simulation</a:t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50" y="1306925"/>
            <a:ext cx="5560950" cy="29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938" y="0"/>
            <a:ext cx="3393925" cy="48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>
            <p:ph type="title"/>
          </p:nvPr>
        </p:nvSpPr>
        <p:spPr>
          <a:xfrm>
            <a:off x="819250" y="1726975"/>
            <a:ext cx="28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Power Supply Schematic</a:t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Power Distribution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 servo assemblies, 6 servos each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24 servos for Fretting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6 servos for Strumming Assembly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Regulator Load Isolation</a:t>
            </a: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775" y="2958700"/>
            <a:ext cx="4840075" cy="17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1400" y="2512000"/>
            <a:ext cx="1118000" cy="5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825" y="4347180"/>
            <a:ext cx="829175" cy="79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Modeling Software</a:t>
            </a:r>
            <a:endParaRPr/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311700" y="1152475"/>
            <a:ext cx="35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Fretting Mechanism	OpenSCAD Model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Why OpenSCAD?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Code-based modeling: Low learning curve for CpE major.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Support for 3D-printing and laser cutting.</a:t>
            </a:r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9475" y="1064750"/>
            <a:ext cx="3616376" cy="35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Fabrication Materials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0"/>
          <p:cNvSpPr txBox="1"/>
          <p:nvPr>
            <p:ph idx="1" type="body"/>
          </p:nvPr>
        </p:nvSpPr>
        <p:spPr>
          <a:xfrm>
            <a:off x="347300" y="3167900"/>
            <a:ext cx="40488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Original plan was 3D printing, but switched to plywood due to cost. Model had to be adjusted to match the plywood’s ¼ inch thickness.</a:t>
            </a:r>
            <a:endParaRPr/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6884" y="1017725"/>
            <a:ext cx="3350729" cy="3551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2" name="Google Shape;202;p30"/>
          <p:cNvGraphicFramePr/>
          <p:nvPr/>
        </p:nvGraphicFramePr>
        <p:xfrm>
          <a:off x="391875" y="123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{93B6941D-8664-48A7-8171-3D605721D0AF}</a:tableStyleId>
              </a:tblPr>
              <a:tblGrid>
                <a:gridCol w="1217600"/>
                <a:gridCol w="1217600"/>
                <a:gridCol w="1217600"/>
              </a:tblGrid>
              <a:tr h="586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Yield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3D-printed plastic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&gt;$100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prototype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63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Plywood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prototypes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Unforeseen Fragility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311700" y="1152475"/>
            <a:ext cx="419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Wooden arms are too fragile, split apart easily.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Solution: cut only the arms out of acrylic, use lower cost plywood for everything else. Acrylic cost an additional $25. Still cheaper than 3D printing.</a:t>
            </a:r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150" y="1017713"/>
            <a:ext cx="2825025" cy="375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 Introductions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764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Pedro Contipelli (CS) - Music Processing &amp; Motor Output Algorithm</a:t>
            </a:r>
            <a:endParaRPr sz="19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Blake Cannoe (CpE) - </a:t>
            </a:r>
            <a:r>
              <a:rPr lang="en" sz="1900"/>
              <a:t>Microprocessor code &amp; Motor Control</a:t>
            </a:r>
            <a:endParaRPr sz="19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Ethan Partidas (CpE) - Microprocessor code &amp; Mechanical Design</a:t>
            </a:r>
            <a:endParaRPr sz="19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Kyle Walker (EE) - PCB Circuit Design &amp; Voltage Regulator Design</a:t>
            </a:r>
            <a:endParaRPr sz="19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49250" lvl="0" marL="457200" rtl="0" algn="l"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/>
              <a:t>Jon Catala (EE) - PCB Circuit Design &amp; Microprocessor Integration</a:t>
            </a:r>
            <a:endParaRPr sz="19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4213" y="1072375"/>
            <a:ext cx="57269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200" y="2386688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b="10605" l="0" r="0" t="14392"/>
          <a:stretch/>
        </p:blipFill>
        <p:spPr>
          <a:xfrm>
            <a:off x="7954200" y="3688425"/>
            <a:ext cx="572724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54198" y="1724489"/>
            <a:ext cx="57269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4200" y="3048900"/>
            <a:ext cx="572725" cy="550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Design: What’s Left to be Done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Assemble and test fretting mechanism.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Design strumming mechanism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-"/>
            </a:pPr>
            <a:r>
              <a:rPr lang="en"/>
              <a:t>May be able to use 3D printing due to smaller size.</a:t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5"/>
            <a:ext cx="829174" cy="82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Dev Board components</a:t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Supply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ESP 32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 USB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USB to UART connection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Switch Buttons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Pin Connectors</a:t>
            </a:r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Dev Board </a:t>
            </a:r>
            <a:r>
              <a:rPr lang="en"/>
              <a:t>deconstruction</a:t>
            </a:r>
            <a:r>
              <a:rPr lang="en"/>
              <a:t> </a:t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3" cy="3774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/>
          <p:nvPr/>
        </p:nvSpPr>
        <p:spPr>
          <a:xfrm>
            <a:off x="4222175" y="2927175"/>
            <a:ext cx="1245600" cy="8592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4"/>
          <p:cNvSpPr/>
          <p:nvPr/>
        </p:nvSpPr>
        <p:spPr>
          <a:xfrm>
            <a:off x="6522175" y="2927175"/>
            <a:ext cx="1245600" cy="8592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4"/>
          <p:cNvSpPr/>
          <p:nvPr/>
        </p:nvSpPr>
        <p:spPr>
          <a:xfrm>
            <a:off x="4430325" y="3962175"/>
            <a:ext cx="1245600" cy="8592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6343775" y="3962175"/>
            <a:ext cx="1245600" cy="8592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>
            <p:ph type="title"/>
          </p:nvPr>
        </p:nvSpPr>
        <p:spPr>
          <a:xfrm>
            <a:off x="311700" y="359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DEV board schematic </a:t>
            </a:r>
            <a:endParaRPr/>
          </a:p>
        </p:txBody>
      </p:sp>
      <p:sp>
        <p:nvSpPr>
          <p:cNvPr id="243" name="Google Shape;24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6649"/>
            <a:ext cx="9144003" cy="404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type="title"/>
          </p:nvPr>
        </p:nvSpPr>
        <p:spPr>
          <a:xfrm>
            <a:off x="311700" y="14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MCU </a:t>
            </a:r>
            <a:r>
              <a:rPr lang="en"/>
              <a:t>Comparison</a:t>
            </a:r>
            <a:endParaRPr/>
          </a:p>
        </p:txBody>
      </p:sp>
      <p:graphicFrame>
        <p:nvGraphicFramePr>
          <p:cNvPr id="251" name="Google Shape;251;p36"/>
          <p:cNvGraphicFramePr/>
          <p:nvPr/>
        </p:nvGraphicFramePr>
        <p:xfrm>
          <a:off x="0" y="1037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{93B6941D-8664-48A7-8171-3D605721D0AF}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MCU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Cost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Speed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Pins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USB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Bluetooth</a:t>
                      </a:r>
                      <a:endParaRPr sz="1200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Arduino Due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$46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84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Asus Tinker Board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$75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1.8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ESP32</a:t>
                      </a:r>
                      <a:endParaRPr sz="1200">
                        <a:highlight>
                          <a:srgbClr val="6AA84F"/>
                        </a:highlight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160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Libre Computer Board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$45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1.5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MSP430FR6989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48-83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Onion Omega 2</a:t>
                      </a:r>
                      <a:endParaRPr sz="10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$53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2.0 GHz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1.6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Odroid XU4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$29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580 MHz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43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Raspberry Pi 3 Model B</a:t>
                      </a:r>
                      <a:endParaRPr sz="1200"/>
                    </a:p>
                  </a:txBody>
                  <a:tcPr marT="91425" marB="91425" marR="91425" marL="91425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$156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x 1.2 GHz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</a:tbl>
          </a:graphicData>
        </a:graphic>
      </p:graphicFrame>
      <p:pic>
        <p:nvPicPr>
          <p:cNvPr id="252" name="Google Shape;2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099" y="4000975"/>
            <a:ext cx="856900" cy="114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Operation Code</a:t>
            </a:r>
            <a:endParaRPr/>
          </a:p>
        </p:txBody>
      </p:sp>
      <p:sp>
        <p:nvSpPr>
          <p:cNvPr id="258" name="Google Shape;25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Basic operation of Microcontroller</a:t>
            </a: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400" y="1394700"/>
            <a:ext cx="3182150" cy="32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Servos Vs Solenoids</a:t>
            </a:r>
            <a:endParaRPr/>
          </a:p>
        </p:txBody>
      </p:sp>
      <p:sp>
        <p:nvSpPr>
          <p:cNvPr id="266" name="Google Shape;26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Ultimately we went with servos due to being cost efficient and having a lower voltage requirement.</a:t>
            </a:r>
            <a:endParaRPr/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675" y="221150"/>
            <a:ext cx="1733874" cy="17338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8" name="Google Shape;268;p38"/>
          <p:cNvGraphicFramePr/>
          <p:nvPr/>
        </p:nvGraphicFramePr>
        <p:xfrm>
          <a:off x="427675" y="137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{93B6941D-8664-48A7-8171-3D605721D0AF}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Servo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Solenoid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 $2 per servo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 $9 per solenoid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Requires 4-6V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Requires 12V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Has to be adapted for linear actuation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Already is a linear actuator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Actuation is slower than a Solenoid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Fast actuation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9" name="Google Shape;26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5925" y="1955013"/>
            <a:ext cx="1233474" cy="12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11700" y="437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 Control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control our servos we will use 74HC595N shift registers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will give us 8 outputs per shift register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Inexpensive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3550" y="1890525"/>
            <a:ext cx="2589674" cy="258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Servo Control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Shift Registers are daisy chained together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saves pins on our microcontroller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350" y="0"/>
            <a:ext cx="3557100" cy="42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</a:rPr>
              <a:t>Detailed Design: Servo Control</a:t>
            </a:r>
            <a:endParaRPr/>
          </a:p>
        </p:txBody>
      </p:sp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311700" y="1152475"/>
            <a:ext cx="4121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Breadboard Prototype of Servo control complete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Needs to be tested with mount on guitar next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026" y="287313"/>
            <a:ext cx="3426655" cy="4568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Fully autonomous robotic guitar that can use its motors to play any song input to the system via MIDI file (both strumming and fretting)</a:t>
            </a:r>
            <a:endParaRPr sz="21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238" y="1737250"/>
            <a:ext cx="5241523" cy="294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Communication</a:t>
            </a:r>
            <a:endParaRPr/>
          </a:p>
        </p:txBody>
      </p:sp>
      <p:sp>
        <p:nvSpPr>
          <p:cNvPr id="300" name="Google Shape;30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will be using BLE for our project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Bluetooth is not officially supported by micropython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Assumption that the user will be close to the guitar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needed for initial file transfer and starting a song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/ Finances</a:t>
            </a:r>
            <a:endParaRPr/>
          </a:p>
        </p:txBody>
      </p:sp>
      <p:sp>
        <p:nvSpPr>
          <p:cNvPr id="307" name="Google Shape;307;p43"/>
          <p:cNvSpPr txBox="1"/>
          <p:nvPr/>
        </p:nvSpPr>
        <p:spPr>
          <a:xfrm>
            <a:off x="311700" y="2368225"/>
            <a:ext cx="185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Thanks to our generous sponsors: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8" name="Google Shape;3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026" y="1244475"/>
            <a:ext cx="779500" cy="362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8075" y="149000"/>
            <a:ext cx="4222125" cy="472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Progress (2/17)</a:t>
            </a:r>
            <a:endParaRPr/>
          </a:p>
        </p:txBody>
      </p:sp>
      <p:sp>
        <p:nvSpPr>
          <p:cNvPr id="316" name="Google Shape;31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MIDI Preprocessing Algorithm:  100%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Motor Output Algorithm:	        90%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Fretting Mounts:			        75%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Strumming Mount:			        20%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Wiring:					        75%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PCB Circuit Design:		        80%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Regulator Implementation:	       100%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Final Implementation: 60%</a:t>
            </a:r>
            <a:endParaRPr b="1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Stretch Goals</a:t>
            </a:r>
            <a:endParaRPr/>
          </a:p>
        </p:txBody>
      </p:sp>
      <p:sp>
        <p:nvSpPr>
          <p:cNvPr id="323" name="Google Shape;323;p45"/>
          <p:cNvSpPr txBox="1"/>
          <p:nvPr>
            <p:ph idx="1" type="body"/>
          </p:nvPr>
        </p:nvSpPr>
        <p:spPr>
          <a:xfrm>
            <a:off x="311700" y="1152475"/>
            <a:ext cx="7496100" cy="30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LCD Screen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LCD screen would be connected through I2C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LCD screen would display the title of the current song that is playing and a timer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Will be able to display other states as well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Fully acrylic mounts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robust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Cleaner look and design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Expansion of note range (using more frets on guitar)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/>
              <a:t>Would offer better sound quality</a:t>
            </a:r>
            <a:endParaRPr/>
          </a:p>
        </p:txBody>
      </p:sp>
      <p:pic>
        <p:nvPicPr>
          <p:cNvPr id="324" name="Google Shape;3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Foster interest in STEM fields for children and make the field more accessible by using a universal language anyone can understand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Bridging the gap between engineering and art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Learn from each other, while working as a team to create something none of us could have done alone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Produce an entertaining display and listen to some good tunes!</a:t>
            </a:r>
            <a:endParaRPr sz="2100"/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291625" y="30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Minimum Viable Product </a:t>
            </a:r>
            <a:r>
              <a:rPr lang="en"/>
              <a:t>Requirements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163675" y="1019275"/>
            <a:ext cx="877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Portable / Able to be Battery Powered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Ability to process virtually any MIDI file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Access full range of 4 frets (</a:t>
            </a:r>
            <a:r>
              <a:rPr lang="en" sz="19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" sz="1900"/>
              <a:t>2.5 octaves E2 - G#4)</a:t>
            </a:r>
            <a:endParaRPr sz="1900"/>
          </a:p>
          <a:p>
            <a:pPr indent="-349250" lvl="1" marL="7429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Must be able to independently fret and strum multiple strings at once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900"/>
              <a:buChar char="●"/>
            </a:pPr>
            <a:r>
              <a:rPr lang="en" sz="1900"/>
              <a:t>Play well enough for song to be recognizable</a:t>
            </a:r>
            <a:endParaRPr sz="1900"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726" y="400625"/>
            <a:ext cx="2267475" cy="19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48704" y="13200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(Input)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875" y="847500"/>
            <a:ext cx="64091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63500" y="16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(Output)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25" y="840100"/>
            <a:ext cx="642183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63500" y="16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Design: MIDI Preprocessing Algorithm</a:t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636450" y="784275"/>
            <a:ext cx="7194000" cy="3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Input MIDI file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Mute/remove unplayable tracks (drums, synth, etc) and combine all into single track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Range Shift to maximize playable notes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Loop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through track, ignoring unplayable instructions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Compress outlier notes into playable range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Force end overlapping notes occurring on same string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2nd pass loop through track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lphaL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Remove notes that happen in succession too quickly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(to ensure enough spacing between notes that is physically possible)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roxima Nova"/>
              <a:buAutoNum type="arabicPeriod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Output new MIDI file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200" y="288625"/>
            <a:ext cx="796926" cy="8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9650" y="2027700"/>
            <a:ext cx="2406125" cy="99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Motor Output Code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352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Code written in MicroPython using UMidiParser library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Must be able to play at least 6 independent notes simultaneously (1 per string), thus 12 servo outputs (6 for strumming &amp; 6 for fretting)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Needs the servo on the neck to press down before the string is plucked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9751" y="4329250"/>
            <a:ext cx="814250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400" y="326550"/>
            <a:ext cx="232410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7875" y="1811425"/>
            <a:ext cx="5946587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4825" y="4314326"/>
            <a:ext cx="829174" cy="82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